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6" r:id="rId2"/>
    <p:sldId id="415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3" r:id="rId30"/>
    <p:sldId id="444" r:id="rId31"/>
    <p:sldId id="442" r:id="rId32"/>
    <p:sldId id="445" r:id="rId33"/>
    <p:sldId id="446" r:id="rId34"/>
    <p:sldId id="447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E6B"/>
    <a:srgbClr val="007033"/>
    <a:srgbClr val="C80064"/>
    <a:srgbClr val="D6370C"/>
    <a:srgbClr val="FF0D97"/>
    <a:srgbClr val="0000CC"/>
    <a:srgbClr val="003635"/>
    <a:srgbClr val="9EFF29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1837"/>
  </p:normalViewPr>
  <p:slideViewPr>
    <p:cSldViewPr snapToGrid="0">
      <p:cViewPr varScale="1">
        <p:scale>
          <a:sx n="156" d="100"/>
          <a:sy n="156" d="100"/>
        </p:scale>
        <p:origin x="135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eloper.mozilla.org/en-US/docs/Web/API/WebGLRenderingContext/depthFunc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271" y="3414252"/>
            <a:ext cx="8825593" cy="884898"/>
          </a:xfrm>
        </p:spPr>
        <p:txBody>
          <a:bodyPr>
            <a:normAutofit/>
          </a:bodyPr>
          <a:lstStyle/>
          <a:p>
            <a:r>
              <a:rPr lang="en-US" dirty="0" err="1"/>
              <a:t>Cubemap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DD4D1-F144-6A4C-9D8F-647927E3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Cubemap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B3E01-4ABB-D046-B007-7437DE6F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 err="1"/>
              <a:t>Cubemap</a:t>
            </a:r>
            <a:r>
              <a:rPr kumimoji="1" lang="en-US" altLang="zh-TW" sz="1600" dirty="0"/>
              <a:t> is supported by WebGL</a:t>
            </a:r>
          </a:p>
          <a:p>
            <a:r>
              <a:rPr kumimoji="1" lang="en-US" altLang="zh-TW" sz="1600" dirty="0"/>
              <a:t>After the 6 images (</a:t>
            </a:r>
            <a:r>
              <a:rPr kumimoji="1" lang="en-US" altLang="zh-TW" sz="1600" dirty="0" err="1"/>
              <a:t>cubemap</a:t>
            </a:r>
            <a:r>
              <a:rPr kumimoji="1" lang="en-US" altLang="zh-TW" sz="1600" dirty="0"/>
              <a:t>) is loaded, WebGL has a special texture, </a:t>
            </a:r>
            <a:r>
              <a:rPr kumimoji="1" lang="en-US" altLang="zh-TW" sz="1600" dirty="0" err="1"/>
              <a:t>cubemap</a:t>
            </a:r>
            <a:r>
              <a:rPr kumimoji="1" lang="en-US" altLang="zh-TW" sz="1600" dirty="0"/>
              <a:t> texture, to handle it</a:t>
            </a:r>
          </a:p>
          <a:p>
            <a:r>
              <a:rPr kumimoji="1" lang="en-US" altLang="zh-TW" sz="1600" dirty="0"/>
              <a:t>You can use a vec3 to indicate a location and access a color on the </a:t>
            </a:r>
            <a:r>
              <a:rPr kumimoji="1" lang="en-US" altLang="zh-TW" sz="1600" dirty="0" err="1"/>
              <a:t>cubemap</a:t>
            </a:r>
            <a:endParaRPr kumimoji="1" lang="en-US" altLang="zh-TW" sz="1600" dirty="0"/>
          </a:p>
          <a:p>
            <a:pPr lvl="1"/>
            <a:r>
              <a:rPr kumimoji="1" lang="en-US" altLang="zh-TW" sz="1600" dirty="0"/>
              <a:t>Between (+1, +1, +1) and (-1, -1, -1)</a:t>
            </a:r>
            <a:endParaRPr kumimoji="1" lang="zh-TW" altLang="en-US" sz="1600" dirty="0"/>
          </a:p>
        </p:txBody>
      </p:sp>
      <p:pic>
        <p:nvPicPr>
          <p:cNvPr id="7170" name="Picture 2" descr="14: The texture coordinate space of a cube map. Upper left:... | Download  Scientific Diagram">
            <a:extLst>
              <a:ext uri="{FF2B5EF4-FFF2-40B4-BE49-F238E27FC236}">
                <a16:creationId xmlns:a16="http://schemas.microsoft.com/office/drawing/2014/main" id="{B8F1AF30-7EE8-A54B-85C6-3FD7B983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7" b="94643" l="1706" r="94881">
                        <a14:foregroundMark x1="27474" y1="7366" x2="46416" y2="7366"/>
                        <a14:foregroundMark x1="46416" y1="7366" x2="39420" y2="11161"/>
                        <a14:foregroundMark x1="39420" y1="11161" x2="46075" y2="6027"/>
                        <a14:foregroundMark x1="46075" y1="6027" x2="42150" y2="6920"/>
                        <a14:foregroundMark x1="5973" y1="40848" x2="2560" y2="60045"/>
                        <a14:foregroundMark x1="2560" y1="60045" x2="11604" y2="64732"/>
                        <a14:foregroundMark x1="11604" y1="64732" x2="83788" y2="59598"/>
                        <a14:foregroundMark x1="83788" y1="59598" x2="91468" y2="43527"/>
                        <a14:foregroundMark x1="91468" y1="43527" x2="92321" y2="54018"/>
                        <a14:foregroundMark x1="92321" y1="54018" x2="84471" y2="61607"/>
                        <a14:foregroundMark x1="84471" y1="61607" x2="48123" y2="57143"/>
                        <a14:foregroundMark x1="48123" y1="57143" x2="41638" y2="85268"/>
                        <a14:foregroundMark x1="41638" y1="85268" x2="36007" y2="92188"/>
                        <a14:foregroundMark x1="36007" y1="92188" x2="28498" y2="94866"/>
                        <a14:foregroundMark x1="28498" y1="94866" x2="31229" y2="85938"/>
                        <a14:foregroundMark x1="31229" y1="85938" x2="39420" y2="79464"/>
                        <a14:foregroundMark x1="39420" y1="79464" x2="42833" y2="70536"/>
                        <a14:foregroundMark x1="42833" y1="70536" x2="34471" y2="48661"/>
                        <a14:foregroundMark x1="7679" y1="56920" x2="83618" y2="54464"/>
                        <a14:foregroundMark x1="83618" y1="54464" x2="88055" y2="54688"/>
                        <a14:foregroundMark x1="95051" y1="38839" x2="95051" y2="58259"/>
                        <a14:foregroundMark x1="95051" y1="58259" x2="84642" y2="62723"/>
                        <a14:foregroundMark x1="84642" y1="62723" x2="80375" y2="62723"/>
                        <a14:foregroundMark x1="2218" y1="39063" x2="1706" y2="59821"/>
                        <a14:foregroundMark x1="1706" y1="59821" x2="9727" y2="63839"/>
                        <a14:foregroundMark x1="9727" y1="63839" x2="12116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74" y="2747129"/>
            <a:ext cx="3056264" cy="23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37163D-CA05-6E4D-82E7-C6AEDF29A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48" y="2747129"/>
            <a:ext cx="3121839" cy="223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358E98-39E2-8345-9960-945EAC05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491027-78F1-4548-82DD-937B72FB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Load a </a:t>
            </a:r>
            <a:r>
              <a:rPr kumimoji="1" lang="en-US" altLang="zh-TW" dirty="0" err="1"/>
              <a:t>cubemap</a:t>
            </a:r>
            <a:r>
              <a:rPr kumimoji="1" lang="en-US" altLang="zh-TW" dirty="0"/>
              <a:t> and use it to color a cube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Files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 descr="一張含有 盒子, 小, 蛋糕, 桌 的圖片&#10;&#10;自動產生的描述">
            <a:extLst>
              <a:ext uri="{FF2B5EF4-FFF2-40B4-BE49-F238E27FC236}">
                <a16:creationId xmlns:a16="http://schemas.microsoft.com/office/drawing/2014/main" id="{2B3A315C-6225-834F-A2A3-788D62A7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10" y="1760433"/>
            <a:ext cx="3285384" cy="3289063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6F6F8842-B28A-F645-816A-A1DF0E10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91" y="2709016"/>
            <a:ext cx="2592200" cy="22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51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5F211-8622-0249-9768-4B3A84A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8CC2F-E7A1-874A-BA7F-70222FD7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152" y="1143000"/>
            <a:ext cx="3691784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 err="1"/>
              <a:t>initCubeTexture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Very similar to </a:t>
            </a:r>
            <a:r>
              <a:rPr kumimoji="1" lang="en-US" altLang="zh-TW" sz="1400" dirty="0" err="1"/>
              <a:t>initalize</a:t>
            </a:r>
            <a:r>
              <a:rPr kumimoji="1" lang="en-US" altLang="zh-TW" sz="1400" dirty="0"/>
              <a:t> a 2D texture</a:t>
            </a:r>
          </a:p>
          <a:p>
            <a:r>
              <a:rPr kumimoji="1" lang="en-US" altLang="zh-TW" sz="1400" dirty="0"/>
              <a:t>Steps</a:t>
            </a:r>
          </a:p>
          <a:p>
            <a:pPr lvl="1"/>
            <a:r>
              <a:rPr kumimoji="1" lang="en-US" altLang="zh-TW" sz="1100" dirty="0"/>
              <a:t>Create a texture buffer</a:t>
            </a:r>
          </a:p>
          <a:p>
            <a:pPr lvl="1"/>
            <a:r>
              <a:rPr kumimoji="1" lang="en-US" altLang="zh-TW" sz="1100" dirty="0"/>
              <a:t>Bind the buffer to “</a:t>
            </a:r>
            <a:r>
              <a:rPr kumimoji="1" lang="en-US" altLang="zh-TW" sz="1100" dirty="0" err="1"/>
              <a:t>gl.TEXTURE_CUBE_MAP</a:t>
            </a:r>
            <a:r>
              <a:rPr kumimoji="1" lang="en-US" altLang="zh-TW" sz="1100" dirty="0"/>
              <a:t>”</a:t>
            </a:r>
          </a:p>
          <a:p>
            <a:pPr lvl="1"/>
            <a:r>
              <a:rPr kumimoji="1" lang="en-US" altLang="zh-TW" sz="1100" dirty="0"/>
              <a:t>Assign a loaded image to the appropriate target (ex: </a:t>
            </a:r>
            <a:r>
              <a:rPr kumimoji="1" lang="en-US" altLang="zh-TW" sz="1100" dirty="0" err="1"/>
              <a:t>gl.TEXTURE_CUBE_MAP_POSITIVE_Y</a:t>
            </a:r>
            <a:r>
              <a:rPr kumimoji="1" lang="en-US" altLang="zh-TW" sz="1100" dirty="0"/>
              <a:t>)</a:t>
            </a:r>
          </a:p>
          <a:p>
            <a:pPr lvl="1"/>
            <a:r>
              <a:rPr kumimoji="1" lang="en-US" altLang="zh-TW" sz="1100" dirty="0"/>
              <a:t>Configurate the </a:t>
            </a:r>
            <a:r>
              <a:rPr kumimoji="1" lang="en-US" altLang="zh-TW" sz="1100" dirty="0" err="1"/>
              <a:t>cubemap</a:t>
            </a:r>
            <a:endParaRPr kumimoji="1" lang="en-US" altLang="zh-TW" sz="1100" dirty="0"/>
          </a:p>
          <a:p>
            <a:pPr lvl="2"/>
            <a:r>
              <a:rPr kumimoji="1" lang="en-US" altLang="zh-TW" sz="1000" dirty="0" err="1"/>
              <a:t>gl.texParameteri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38126-E560-9C47-B90D-DBAD6BA55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" y="4664564"/>
            <a:ext cx="5021934" cy="3805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B7567DD-6039-6D47-A3CC-CE43970D8150}"/>
              </a:ext>
            </a:extLst>
          </p:cNvPr>
          <p:cNvSpPr txBox="1"/>
          <p:nvPr/>
        </p:nvSpPr>
        <p:spPr>
          <a:xfrm>
            <a:off x="1521151" y="4387565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In main()</a:t>
            </a:r>
            <a:endParaRPr kumimoji="1" lang="zh-TW" altLang="en-US" sz="1200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41EFFB30-6BC5-1A46-B9CB-B75261409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0"/>
            <a:ext cx="3363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1C72EC3D-0EB4-FC40-9E68-4713E92AD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0"/>
            <a:ext cx="3363058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35F211-8622-0249-9768-4B3A84A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8CC2F-E7A1-874A-BA7F-70222FD7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152" y="1143000"/>
            <a:ext cx="3691784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 err="1"/>
              <a:t>initCubeTexture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Very similar to </a:t>
            </a:r>
            <a:r>
              <a:rPr kumimoji="1" lang="en-US" altLang="zh-TW" sz="1400" dirty="0" err="1"/>
              <a:t>initalize</a:t>
            </a:r>
            <a:r>
              <a:rPr kumimoji="1" lang="en-US" altLang="zh-TW" sz="1400" dirty="0"/>
              <a:t> a 2D texture</a:t>
            </a:r>
          </a:p>
          <a:p>
            <a:r>
              <a:rPr kumimoji="1" lang="en-US" altLang="zh-TW" sz="1400" dirty="0"/>
              <a:t>Steps</a:t>
            </a:r>
          </a:p>
          <a:p>
            <a:pPr lvl="1"/>
            <a:r>
              <a:rPr kumimoji="1" lang="en-US" altLang="zh-TW" sz="1100" b="1" dirty="0"/>
              <a:t>Create a texture buffer</a:t>
            </a:r>
          </a:p>
          <a:p>
            <a:pPr lvl="1"/>
            <a:r>
              <a:rPr kumimoji="1" lang="en-US" altLang="zh-TW" sz="1100" dirty="0"/>
              <a:t>Bind the buffer to “</a:t>
            </a:r>
            <a:r>
              <a:rPr kumimoji="1" lang="en-US" altLang="zh-TW" sz="1100" dirty="0" err="1"/>
              <a:t>gl.TEXTURE_CUBE_MAP</a:t>
            </a:r>
            <a:r>
              <a:rPr kumimoji="1" lang="en-US" altLang="zh-TW" sz="1100" dirty="0"/>
              <a:t>”</a:t>
            </a:r>
          </a:p>
          <a:p>
            <a:pPr lvl="1"/>
            <a:r>
              <a:rPr kumimoji="1" lang="en-US" altLang="zh-TW" sz="1100" dirty="0"/>
              <a:t>Assign a loaded image to the appropriate target (ex: </a:t>
            </a:r>
            <a:r>
              <a:rPr kumimoji="1" lang="en-US" altLang="zh-TW" sz="1100" dirty="0" err="1"/>
              <a:t>gl.TEXTURE_CUBE_MAP_POSITIVE_Y</a:t>
            </a:r>
            <a:r>
              <a:rPr kumimoji="1" lang="en-US" altLang="zh-TW" sz="1100" dirty="0"/>
              <a:t>)</a:t>
            </a:r>
          </a:p>
          <a:p>
            <a:pPr lvl="1"/>
            <a:r>
              <a:rPr kumimoji="1" lang="en-US" altLang="zh-TW" sz="1100" dirty="0"/>
              <a:t>Configurate the </a:t>
            </a:r>
            <a:r>
              <a:rPr kumimoji="1" lang="en-US" altLang="zh-TW" sz="1100" dirty="0" err="1"/>
              <a:t>cubemap</a:t>
            </a:r>
            <a:endParaRPr kumimoji="1" lang="en-US" altLang="zh-TW" sz="1100" dirty="0"/>
          </a:p>
          <a:p>
            <a:pPr lvl="2"/>
            <a:r>
              <a:rPr kumimoji="1" lang="en-US" altLang="zh-TW" sz="1000" dirty="0" err="1"/>
              <a:t>gl.texParameteri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38126-E560-9C47-B90D-DBAD6BA5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" y="4664564"/>
            <a:ext cx="5021934" cy="3805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B7567DD-6039-6D47-A3CC-CE43970D8150}"/>
              </a:ext>
            </a:extLst>
          </p:cNvPr>
          <p:cNvSpPr txBox="1"/>
          <p:nvPr/>
        </p:nvSpPr>
        <p:spPr>
          <a:xfrm>
            <a:off x="1521151" y="4387565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In main()</a:t>
            </a:r>
            <a:endParaRPr kumimoji="1" lang="zh-TW" altLang="en-US" sz="12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9FF66B9-A5E7-7C45-AAB6-94545DA796DA}"/>
              </a:ext>
            </a:extLst>
          </p:cNvPr>
          <p:cNvCxnSpPr>
            <a:cxnSpLocks/>
          </p:cNvCxnSpPr>
          <p:nvPr/>
        </p:nvCxnSpPr>
        <p:spPr>
          <a:xfrm flipV="1">
            <a:off x="3674692" y="406537"/>
            <a:ext cx="2183164" cy="161027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14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8DBF6E5C-D336-D746-94E6-F7600610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0"/>
            <a:ext cx="3363058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35F211-8622-0249-9768-4B3A84A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8CC2F-E7A1-874A-BA7F-70222FD7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152" y="1143000"/>
            <a:ext cx="3691784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 err="1"/>
              <a:t>initCubeTexture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Very similar to </a:t>
            </a:r>
            <a:r>
              <a:rPr kumimoji="1" lang="en-US" altLang="zh-TW" sz="1400" dirty="0" err="1"/>
              <a:t>initalize</a:t>
            </a:r>
            <a:r>
              <a:rPr kumimoji="1" lang="en-US" altLang="zh-TW" sz="1400" dirty="0"/>
              <a:t> a 2D texture</a:t>
            </a:r>
          </a:p>
          <a:p>
            <a:r>
              <a:rPr kumimoji="1" lang="en-US" altLang="zh-TW" sz="1400" dirty="0"/>
              <a:t>Steps</a:t>
            </a:r>
          </a:p>
          <a:p>
            <a:pPr lvl="1"/>
            <a:r>
              <a:rPr kumimoji="1" lang="en-US" altLang="zh-TW" sz="1100" dirty="0"/>
              <a:t>Create a texture buffer</a:t>
            </a:r>
          </a:p>
          <a:p>
            <a:pPr lvl="1"/>
            <a:r>
              <a:rPr kumimoji="1" lang="en-US" altLang="zh-TW" sz="1100" b="1" dirty="0"/>
              <a:t>Bind the buffer to “</a:t>
            </a:r>
            <a:r>
              <a:rPr kumimoji="1" lang="en-US" altLang="zh-TW" sz="1100" b="1" dirty="0" err="1"/>
              <a:t>gl.TEXTURE_CUBE_MAP</a:t>
            </a:r>
            <a:r>
              <a:rPr kumimoji="1" lang="en-US" altLang="zh-TW" sz="1100" b="1" dirty="0"/>
              <a:t>”</a:t>
            </a:r>
          </a:p>
          <a:p>
            <a:pPr lvl="1"/>
            <a:r>
              <a:rPr kumimoji="1" lang="en-US" altLang="zh-TW" sz="1100" dirty="0"/>
              <a:t>Assign a loaded image to the appropriate target (ex: </a:t>
            </a:r>
            <a:r>
              <a:rPr kumimoji="1" lang="en-US" altLang="zh-TW" sz="1100" dirty="0" err="1"/>
              <a:t>gl.TEXTURE_CUBE_MAP_POSITIVE_Y</a:t>
            </a:r>
            <a:r>
              <a:rPr kumimoji="1" lang="en-US" altLang="zh-TW" sz="1100" dirty="0"/>
              <a:t>)</a:t>
            </a:r>
          </a:p>
          <a:p>
            <a:pPr lvl="1"/>
            <a:r>
              <a:rPr kumimoji="1" lang="en-US" altLang="zh-TW" sz="1100" dirty="0"/>
              <a:t>Configurate the </a:t>
            </a:r>
            <a:r>
              <a:rPr kumimoji="1" lang="en-US" altLang="zh-TW" sz="1100" dirty="0" err="1"/>
              <a:t>cubemap</a:t>
            </a:r>
            <a:endParaRPr kumimoji="1" lang="en-US" altLang="zh-TW" sz="1100" dirty="0"/>
          </a:p>
          <a:p>
            <a:pPr lvl="2"/>
            <a:r>
              <a:rPr kumimoji="1" lang="en-US" altLang="zh-TW" sz="1000" dirty="0" err="1"/>
              <a:t>gl.texParameteri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38126-E560-9C47-B90D-DBAD6BA5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" y="4664564"/>
            <a:ext cx="5021934" cy="3805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B7567DD-6039-6D47-A3CC-CE43970D8150}"/>
              </a:ext>
            </a:extLst>
          </p:cNvPr>
          <p:cNvSpPr txBox="1"/>
          <p:nvPr/>
        </p:nvSpPr>
        <p:spPr>
          <a:xfrm>
            <a:off x="1521151" y="4387565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In main()</a:t>
            </a:r>
            <a:endParaRPr kumimoji="1" lang="zh-TW" altLang="en-US" sz="12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9FF66B9-A5E7-7C45-AAB6-94545DA796DA}"/>
              </a:ext>
            </a:extLst>
          </p:cNvPr>
          <p:cNvCxnSpPr>
            <a:cxnSpLocks/>
          </p:cNvCxnSpPr>
          <p:nvPr/>
        </p:nvCxnSpPr>
        <p:spPr>
          <a:xfrm>
            <a:off x="4819828" y="2324456"/>
            <a:ext cx="1256232" cy="190571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2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289D455B-42F4-804A-A5F4-670430FA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0"/>
            <a:ext cx="3363058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35F211-8622-0249-9768-4B3A84A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8CC2F-E7A1-874A-BA7F-70222FD7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152" y="1143000"/>
            <a:ext cx="3754596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 err="1"/>
              <a:t>initCubeTexture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Very similar to </a:t>
            </a:r>
            <a:r>
              <a:rPr kumimoji="1" lang="en-US" altLang="zh-TW" sz="1400" dirty="0" err="1"/>
              <a:t>initalize</a:t>
            </a:r>
            <a:r>
              <a:rPr kumimoji="1" lang="en-US" altLang="zh-TW" sz="1400" dirty="0"/>
              <a:t> a 2D texture</a:t>
            </a:r>
          </a:p>
          <a:p>
            <a:r>
              <a:rPr kumimoji="1" lang="en-US" altLang="zh-TW" sz="1400" dirty="0"/>
              <a:t>Steps</a:t>
            </a:r>
          </a:p>
          <a:p>
            <a:pPr lvl="1"/>
            <a:r>
              <a:rPr kumimoji="1" lang="en-US" altLang="zh-TW" sz="1100" dirty="0"/>
              <a:t>Create a texture buffer</a:t>
            </a:r>
          </a:p>
          <a:p>
            <a:pPr lvl="1"/>
            <a:r>
              <a:rPr kumimoji="1" lang="en-US" altLang="zh-TW" sz="1100" dirty="0"/>
              <a:t>Bind the buffer to “</a:t>
            </a:r>
            <a:r>
              <a:rPr kumimoji="1" lang="en-US" altLang="zh-TW" sz="1100" dirty="0" err="1"/>
              <a:t>gl.TEXTURE_CUBE_MAP</a:t>
            </a:r>
            <a:r>
              <a:rPr kumimoji="1" lang="en-US" altLang="zh-TW" sz="1100" dirty="0"/>
              <a:t>”</a:t>
            </a:r>
          </a:p>
          <a:p>
            <a:pPr lvl="1"/>
            <a:r>
              <a:rPr kumimoji="1" lang="en-US" altLang="zh-TW" sz="1100" b="1" dirty="0"/>
              <a:t>Assign a loaded image to the appropriate target (ex: </a:t>
            </a:r>
            <a:r>
              <a:rPr kumimoji="1" lang="en-US" altLang="zh-TW" sz="1100" b="1" dirty="0" err="1"/>
              <a:t>gl.TEXTURE_CUBE_MAP_POSITIVE_Y</a:t>
            </a:r>
            <a:r>
              <a:rPr kumimoji="1" lang="en-US" altLang="zh-TW" sz="1100" b="1" dirty="0"/>
              <a:t>)</a:t>
            </a:r>
          </a:p>
          <a:p>
            <a:pPr lvl="1"/>
            <a:r>
              <a:rPr kumimoji="1" lang="en-US" altLang="zh-TW" sz="1100" dirty="0"/>
              <a:t>Configurate the </a:t>
            </a:r>
            <a:r>
              <a:rPr kumimoji="1" lang="en-US" altLang="zh-TW" sz="1100" dirty="0" err="1"/>
              <a:t>cubemap</a:t>
            </a:r>
            <a:endParaRPr kumimoji="1" lang="en-US" altLang="zh-TW" sz="1100" dirty="0"/>
          </a:p>
          <a:p>
            <a:pPr lvl="2"/>
            <a:r>
              <a:rPr kumimoji="1" lang="en-US" altLang="zh-TW" sz="1000" dirty="0" err="1"/>
              <a:t>gl.texParameteri</a:t>
            </a:r>
            <a:r>
              <a:rPr kumimoji="1" lang="en-US" altLang="zh-TW" sz="1000" dirty="0"/>
              <a:t>()</a:t>
            </a:r>
            <a:endParaRPr kumimoji="1" lang="zh-TW" altLang="en-US" sz="1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38126-E560-9C47-B90D-DBAD6BA5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" y="4664564"/>
            <a:ext cx="5021934" cy="3805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B7567DD-6039-6D47-A3CC-CE43970D8150}"/>
              </a:ext>
            </a:extLst>
          </p:cNvPr>
          <p:cNvSpPr txBox="1"/>
          <p:nvPr/>
        </p:nvSpPr>
        <p:spPr>
          <a:xfrm>
            <a:off x="1521151" y="4387565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In main()</a:t>
            </a:r>
            <a:endParaRPr kumimoji="1" lang="zh-TW" altLang="en-US" sz="12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9FF66B9-A5E7-7C45-AAB6-94545DA796DA}"/>
              </a:ext>
            </a:extLst>
          </p:cNvPr>
          <p:cNvCxnSpPr>
            <a:cxnSpLocks/>
          </p:cNvCxnSpPr>
          <p:nvPr/>
        </p:nvCxnSpPr>
        <p:spPr>
          <a:xfrm>
            <a:off x="4818548" y="2495372"/>
            <a:ext cx="1284142" cy="181257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6010973-E33E-9E44-8934-D9BA5FA12A5B}"/>
              </a:ext>
            </a:extLst>
          </p:cNvPr>
          <p:cNvSpPr/>
          <p:nvPr/>
        </p:nvSpPr>
        <p:spPr>
          <a:xfrm>
            <a:off x="6091018" y="753375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A120B3-BBA9-CB46-A150-A9A2C1DBA7C2}"/>
              </a:ext>
            </a:extLst>
          </p:cNvPr>
          <p:cNvSpPr/>
          <p:nvPr/>
        </p:nvSpPr>
        <p:spPr>
          <a:xfrm>
            <a:off x="6091017" y="1169982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99D0E8-D581-9C4B-A093-6060808EE6D3}"/>
              </a:ext>
            </a:extLst>
          </p:cNvPr>
          <p:cNvSpPr/>
          <p:nvPr/>
        </p:nvSpPr>
        <p:spPr>
          <a:xfrm>
            <a:off x="6102690" y="1573951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580896-726C-4C45-A845-CD670315BE76}"/>
              </a:ext>
            </a:extLst>
          </p:cNvPr>
          <p:cNvSpPr/>
          <p:nvPr/>
        </p:nvSpPr>
        <p:spPr>
          <a:xfrm>
            <a:off x="6082470" y="1997580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BD6597-3522-A446-91B7-28992E8D7B2D}"/>
              </a:ext>
            </a:extLst>
          </p:cNvPr>
          <p:cNvSpPr/>
          <p:nvPr/>
        </p:nvSpPr>
        <p:spPr>
          <a:xfrm>
            <a:off x="6082469" y="2418641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8B048A-0A3D-1244-BE80-6BA23237A6C7}"/>
              </a:ext>
            </a:extLst>
          </p:cNvPr>
          <p:cNvSpPr/>
          <p:nvPr/>
        </p:nvSpPr>
        <p:spPr>
          <a:xfrm>
            <a:off x="6082469" y="2839702"/>
            <a:ext cx="1652467" cy="11109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305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693366D-B40C-144C-A3EC-DDD48581B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0"/>
            <a:ext cx="3363058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A35F211-8622-0249-9768-4B3A84A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8CC2F-E7A1-874A-BA7F-70222FD7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152" y="1143000"/>
            <a:ext cx="3691784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 err="1"/>
              <a:t>initCubeTexture</a:t>
            </a:r>
            <a:r>
              <a:rPr kumimoji="1" lang="en-US" altLang="zh-TW" sz="1400" dirty="0"/>
              <a:t>() in </a:t>
            </a:r>
            <a:r>
              <a:rPr kumimoji="1" lang="en-US" altLang="zh-TW" sz="1400" dirty="0" err="1"/>
              <a:t>WebGL.js</a:t>
            </a:r>
            <a:endParaRPr kumimoji="1" lang="en-US" altLang="zh-TW" sz="1400" dirty="0"/>
          </a:p>
          <a:p>
            <a:r>
              <a:rPr kumimoji="1" lang="en-US" altLang="zh-TW" sz="1400" dirty="0"/>
              <a:t>Very similar to </a:t>
            </a:r>
            <a:r>
              <a:rPr kumimoji="1" lang="en-US" altLang="zh-TW" sz="1400" dirty="0" err="1"/>
              <a:t>initalize</a:t>
            </a:r>
            <a:r>
              <a:rPr kumimoji="1" lang="en-US" altLang="zh-TW" sz="1400" dirty="0"/>
              <a:t> a 2D texture</a:t>
            </a:r>
          </a:p>
          <a:p>
            <a:r>
              <a:rPr kumimoji="1" lang="en-US" altLang="zh-TW" sz="1400" dirty="0"/>
              <a:t>Steps</a:t>
            </a:r>
          </a:p>
          <a:p>
            <a:pPr lvl="1"/>
            <a:r>
              <a:rPr kumimoji="1" lang="en-US" altLang="zh-TW" sz="1100" dirty="0"/>
              <a:t>Create a texture buffer</a:t>
            </a:r>
          </a:p>
          <a:p>
            <a:pPr lvl="1"/>
            <a:r>
              <a:rPr kumimoji="1" lang="en-US" altLang="zh-TW" sz="1100" dirty="0"/>
              <a:t>Bind the buffer to “</a:t>
            </a:r>
            <a:r>
              <a:rPr kumimoji="1" lang="en-US" altLang="zh-TW" sz="1100" dirty="0" err="1"/>
              <a:t>gl.TEXTURE_CUBE_MAP</a:t>
            </a:r>
            <a:r>
              <a:rPr kumimoji="1" lang="en-US" altLang="zh-TW" sz="1100" dirty="0"/>
              <a:t>”</a:t>
            </a:r>
          </a:p>
          <a:p>
            <a:pPr lvl="1"/>
            <a:r>
              <a:rPr kumimoji="1" lang="en-US" altLang="zh-TW" sz="1100" dirty="0"/>
              <a:t>Assign a loaded image to the appropriate target (ex: </a:t>
            </a:r>
            <a:r>
              <a:rPr kumimoji="1" lang="en-US" altLang="zh-TW" sz="1100" dirty="0" err="1"/>
              <a:t>gl.TEXTURE_CUBE_MAP_POSITIVE_Y</a:t>
            </a:r>
            <a:r>
              <a:rPr kumimoji="1" lang="en-US" altLang="zh-TW" sz="1100" dirty="0"/>
              <a:t>)</a:t>
            </a:r>
          </a:p>
          <a:p>
            <a:pPr lvl="1"/>
            <a:r>
              <a:rPr kumimoji="1" lang="en-US" altLang="zh-TW" sz="1100" b="1" dirty="0"/>
              <a:t>Configurate the </a:t>
            </a:r>
            <a:r>
              <a:rPr kumimoji="1" lang="en-US" altLang="zh-TW" sz="1100" b="1" dirty="0" err="1"/>
              <a:t>cubemap</a:t>
            </a:r>
            <a:endParaRPr kumimoji="1" lang="en-US" altLang="zh-TW" sz="1100" b="1" dirty="0"/>
          </a:p>
          <a:p>
            <a:pPr lvl="2"/>
            <a:r>
              <a:rPr kumimoji="1" lang="en-US" altLang="zh-TW" sz="1000" b="1" dirty="0" err="1"/>
              <a:t>gl.texParameteri</a:t>
            </a:r>
            <a:r>
              <a:rPr kumimoji="1" lang="en-US" altLang="zh-TW" sz="1000" b="1" dirty="0"/>
              <a:t>()</a:t>
            </a:r>
            <a:endParaRPr kumimoji="1" lang="zh-TW" altLang="en-US" sz="1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938126-E560-9C47-B90D-DBAD6BA5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8" y="4664564"/>
            <a:ext cx="5021934" cy="3805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B7567DD-6039-6D47-A3CC-CE43970D8150}"/>
              </a:ext>
            </a:extLst>
          </p:cNvPr>
          <p:cNvSpPr txBox="1"/>
          <p:nvPr/>
        </p:nvSpPr>
        <p:spPr>
          <a:xfrm>
            <a:off x="1521151" y="4387565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In main()</a:t>
            </a:r>
            <a:endParaRPr kumimoji="1" lang="zh-TW" altLang="en-US" sz="12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9FF66B9-A5E7-7C45-AAB6-94545DA796DA}"/>
              </a:ext>
            </a:extLst>
          </p:cNvPr>
          <p:cNvCxnSpPr>
            <a:cxnSpLocks/>
          </p:cNvCxnSpPr>
          <p:nvPr/>
        </p:nvCxnSpPr>
        <p:spPr>
          <a:xfrm>
            <a:off x="3768695" y="3059394"/>
            <a:ext cx="2307365" cy="141005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38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4A114B-9BB7-5042-91FA-091AD8B4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50C529-41A2-5D42-94F4-9AAFA4FA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559" y="1131886"/>
            <a:ext cx="6828503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main() in </a:t>
            </a:r>
            <a:r>
              <a:rPr kumimoji="1" lang="en-US" altLang="zh-TW" sz="2400" dirty="0" err="1"/>
              <a:t>WebGL.js</a:t>
            </a:r>
            <a:endParaRPr kumimoji="1" lang="en-US" altLang="zh-TW" sz="2400" dirty="0"/>
          </a:p>
          <a:p>
            <a:r>
              <a:rPr kumimoji="1" lang="en-US" altLang="zh-TW" sz="2400" dirty="0"/>
              <a:t>Load a cube from obj</a:t>
            </a:r>
            <a:endParaRPr kumimoji="1" lang="zh-TW" altLang="en-US" sz="24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48BB66D-17C9-454F-9D2F-5E9381D5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86" y="1008404"/>
            <a:ext cx="4220414" cy="413509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59610B4-D872-8A48-9E41-0FC0ACFE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44" y="2472480"/>
            <a:ext cx="2495824" cy="22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0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FEDE2D-B560-8D4A-9DD6-4561AF3F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56BF4-7572-AB40-984F-B3300DB70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539" y="1131886"/>
            <a:ext cx="4001292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Pass the cube map texture to shader </a:t>
            </a:r>
          </a:p>
          <a:p>
            <a:r>
              <a:rPr kumimoji="1" lang="en-US" altLang="zh-TW" sz="2000" dirty="0"/>
              <a:t>Similar to passing 2D texture </a:t>
            </a:r>
          </a:p>
          <a:p>
            <a:pPr lvl="1"/>
            <a:r>
              <a:rPr kumimoji="1" lang="en-US" altLang="zh-TW" sz="2000" dirty="0"/>
              <a:t>But the target is “</a:t>
            </a:r>
            <a:r>
              <a:rPr kumimoji="1" lang="en-US" altLang="zh-TW" sz="2000" dirty="0" err="1"/>
              <a:t>gl.TEXTURE_CUBE_MAP</a:t>
            </a:r>
            <a:r>
              <a:rPr kumimoji="1" lang="en-US" altLang="zh-TW" sz="2000" dirty="0"/>
              <a:t>”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AACFFFF-502A-0D4C-8D84-8E2B0016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81" y="239282"/>
            <a:ext cx="4127619" cy="49042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89F453-F1DE-B14D-AE32-1E182600CA47}"/>
              </a:ext>
            </a:extLst>
          </p:cNvPr>
          <p:cNvSpPr/>
          <p:nvPr/>
        </p:nvSpPr>
        <p:spPr>
          <a:xfrm>
            <a:off x="5016380" y="3358498"/>
            <a:ext cx="2734655" cy="51274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028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5E3B4-14C5-A847-83C1-4FEA655D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E584AD-6BFC-114E-BC24-EDF7067E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414251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Shader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Variable type to represent the </a:t>
            </a:r>
            <a:r>
              <a:rPr kumimoji="1" lang="en-US" altLang="zh-TW" sz="2000" dirty="0" err="1"/>
              <a:t>cubemap</a:t>
            </a:r>
            <a:r>
              <a:rPr kumimoji="1" lang="en-US" altLang="zh-TW" sz="2000" dirty="0"/>
              <a:t> texture: “</a:t>
            </a:r>
            <a:r>
              <a:rPr kumimoji="1" lang="en-US" altLang="zh-TW" sz="2000" dirty="0" err="1"/>
              <a:t>samplerCube</a:t>
            </a:r>
            <a:r>
              <a:rPr kumimoji="1" lang="en-US" altLang="zh-TW" sz="2000" dirty="0"/>
              <a:t>”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Access color from the cube map: </a:t>
            </a:r>
            <a:r>
              <a:rPr kumimoji="1" lang="en-US" altLang="zh-TW" sz="2000" dirty="0" err="1"/>
              <a:t>textureCube</a:t>
            </a:r>
            <a:r>
              <a:rPr kumimoji="1" lang="en-US" altLang="zh-TW" sz="2000" dirty="0"/>
              <a:t>()</a:t>
            </a:r>
          </a:p>
          <a:p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DAD8EF6-8EE0-344B-8A33-BE5A7B1E2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87" y="1137659"/>
            <a:ext cx="3919106" cy="2862841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D70677C5-5565-D043-9AEF-12E8511AA79E}"/>
              </a:ext>
            </a:extLst>
          </p:cNvPr>
          <p:cNvCxnSpPr>
            <a:cxnSpLocks/>
          </p:cNvCxnSpPr>
          <p:nvPr/>
        </p:nvCxnSpPr>
        <p:spPr>
          <a:xfrm>
            <a:off x="3725966" y="2726108"/>
            <a:ext cx="1563881" cy="53838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8131A9F-92B0-344A-8873-D042FEC5BCEE}"/>
              </a:ext>
            </a:extLst>
          </p:cNvPr>
          <p:cNvCxnSpPr>
            <a:cxnSpLocks/>
          </p:cNvCxnSpPr>
          <p:nvPr/>
        </p:nvCxnSpPr>
        <p:spPr>
          <a:xfrm flipV="1">
            <a:off x="4220198" y="3606325"/>
            <a:ext cx="1240565" cy="1360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89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76D75-21A3-9F4E-9CAC-F2FDA683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200" dirty="0"/>
              <a:t>Cubic Environment Mapping (</a:t>
            </a:r>
            <a:r>
              <a:rPr kumimoji="1" lang="en-US" altLang="zh-TW" sz="3200" dirty="0" err="1"/>
              <a:t>Cubemap</a:t>
            </a:r>
            <a:r>
              <a:rPr kumimoji="1"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994291-3AB6-E445-9B84-11AEE7FE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Introduced by Nate Green 1986 </a:t>
            </a:r>
          </a:p>
          <a:p>
            <a:r>
              <a:rPr kumimoji="1" lang="en-US" altLang="zh-TW" sz="2400" dirty="0"/>
              <a:t>Place the camera in the center of the environment and project it to 6 sides of a cube</a:t>
            </a:r>
          </a:p>
          <a:p>
            <a:r>
              <a:rPr kumimoji="1" lang="en-US" altLang="zh-TW" sz="2400" dirty="0"/>
              <a:t>Cube map consists of six 2D images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5F23B9-371B-E94F-AA97-D0BBF23DA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81" y="3070705"/>
            <a:ext cx="2819815" cy="18595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00780C-B55F-C24D-A5C0-B42BDB84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15" y="3070705"/>
            <a:ext cx="2635488" cy="18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ABF77-3CF1-A647-80F0-F0FA81A1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59B1B-4571-D142-B9C9-64889A69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2000" dirty="0"/>
              <a:t>Download the code and run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Make sure you know how to load cube map image, pass the cube map texture to shader and access color from the cube map texture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If you move the camera into the cube, what you see?</a:t>
            </a:r>
          </a:p>
          <a:p>
            <a:pPr lvl="1"/>
            <a:r>
              <a:rPr kumimoji="1" lang="en-US" altLang="zh-TW" sz="2000" dirty="0"/>
              <a:t>Set </a:t>
            </a:r>
            <a:r>
              <a:rPr kumimoji="1" lang="en-US" altLang="zh-TW" sz="2000" dirty="0" err="1"/>
              <a:t>cameraX</a:t>
            </a:r>
            <a:r>
              <a:rPr kumimoji="1" lang="en-US" altLang="zh-TW" sz="2000" dirty="0"/>
              <a:t>, </a:t>
            </a:r>
            <a:r>
              <a:rPr kumimoji="1" lang="en-US" altLang="zh-TW" sz="2000" dirty="0" err="1"/>
              <a:t>cameraY</a:t>
            </a:r>
            <a:r>
              <a:rPr kumimoji="1" lang="en-US" altLang="zh-TW" sz="2000" dirty="0"/>
              <a:t>, </a:t>
            </a:r>
            <a:r>
              <a:rPr kumimoji="1" lang="en-US" altLang="zh-TW" sz="2000" dirty="0" err="1"/>
              <a:t>cameraZ</a:t>
            </a:r>
            <a:r>
              <a:rPr kumimoji="1" lang="en-US" altLang="zh-TW" sz="2000" dirty="0"/>
              <a:t> to 0, 0 and 0.001, respectively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949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0C885-7698-D44C-B5DE-CAF11AD1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843001-010B-4346-A5B4-069DA26C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873105" cy="3545497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Instead of using model matrix to rotate a object, we want move the camera (player) and rotate the view of the camera in the scene</a:t>
            </a:r>
          </a:p>
          <a:p>
            <a:pPr lvl="1"/>
            <a:r>
              <a:rPr kumimoji="1" lang="en-US" altLang="zh-TW" sz="1400" dirty="0"/>
              <a:t>Move the camera position if users press ‘w’ or ‘s’ (move forward or backward)</a:t>
            </a:r>
          </a:p>
          <a:p>
            <a:pPr lvl="1"/>
            <a:r>
              <a:rPr kumimoji="1" lang="en-US" altLang="zh-TW" sz="1400" dirty="0"/>
              <a:t>change the view direction if users use mouse to drag and move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Files</a:t>
            </a:r>
            <a:endParaRPr kumimoji="1" lang="zh-TW" altLang="en-US" sz="1400" dirty="0"/>
          </a:p>
        </p:txBody>
      </p:sp>
      <p:pic>
        <p:nvPicPr>
          <p:cNvPr id="7" name="圖片 6" descr="一張含有 室外, 草, 水, 綠色 的圖片&#10;&#10;自動產生的描述">
            <a:extLst>
              <a:ext uri="{FF2B5EF4-FFF2-40B4-BE49-F238E27FC236}">
                <a16:creationId xmlns:a16="http://schemas.microsoft.com/office/drawing/2014/main" id="{59AB5679-C1CC-0D45-829C-6A5AA80A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86" y="1670822"/>
            <a:ext cx="3318698" cy="33186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981A74-F85F-3740-A04E-098236FB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34" y="3382819"/>
            <a:ext cx="1648990" cy="16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11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AC858-F5CB-2040-9D04-C9D6B32E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991CE-B7DB-8D47-BAA3-C5493EA8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 have one more variable set for view direction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32425B8-15BF-7145-BB0B-FA5A6B223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95" y="2331122"/>
            <a:ext cx="5053731" cy="24954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761005-B8A6-2E49-9299-3B5740ECEF2F}"/>
              </a:ext>
            </a:extLst>
          </p:cNvPr>
          <p:cNvSpPr/>
          <p:nvPr/>
        </p:nvSpPr>
        <p:spPr>
          <a:xfrm>
            <a:off x="2709015" y="3828517"/>
            <a:ext cx="3862701" cy="1890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0CFC2C-B26A-744F-BC3D-30327BD5ED76}"/>
              </a:ext>
            </a:extLst>
          </p:cNvPr>
          <p:cNvSpPr/>
          <p:nvPr/>
        </p:nvSpPr>
        <p:spPr>
          <a:xfrm>
            <a:off x="2709014" y="4069432"/>
            <a:ext cx="4702050" cy="1890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180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07A8C-5AC6-4F48-B213-5585A1A9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B1678A-F2EF-C44E-826C-6FC99ADF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196" y="1144273"/>
            <a:ext cx="3591094" cy="3545497"/>
          </a:xfrm>
        </p:spPr>
        <p:txBody>
          <a:bodyPr>
            <a:noAutofit/>
          </a:bodyPr>
          <a:lstStyle/>
          <a:p>
            <a:r>
              <a:rPr kumimoji="1" lang="en-US" altLang="zh-TW" sz="1800" dirty="0"/>
              <a:t>draw()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endParaRPr kumimoji="1" lang="en-US" altLang="zh-TW" sz="1800" dirty="0"/>
          </a:p>
          <a:p>
            <a:r>
              <a:rPr kumimoji="1" lang="en-US" altLang="zh-TW" sz="1800" b="1" dirty="0"/>
              <a:t>Now, we rotate the view direction by the information stored in “</a:t>
            </a:r>
            <a:r>
              <a:rPr kumimoji="1" lang="en-US" altLang="zh-TW" sz="1800" b="1" dirty="0" err="1"/>
              <a:t>angleX</a:t>
            </a:r>
            <a:r>
              <a:rPr kumimoji="1" lang="en-US" altLang="zh-TW" sz="1800" b="1" dirty="0"/>
              <a:t>” and “</a:t>
            </a:r>
            <a:r>
              <a:rPr kumimoji="1" lang="en-US" altLang="zh-TW" sz="1800" b="1" dirty="0" err="1"/>
              <a:t>angleY</a:t>
            </a:r>
            <a:r>
              <a:rPr kumimoji="1" lang="en-US" altLang="zh-TW" sz="1800" b="1" dirty="0"/>
              <a:t>”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Then, use the camera position and the look-at point (camera position + view direction) to set the view matrix </a:t>
            </a:r>
            <a:endParaRPr kumimoji="1" lang="zh-TW" altLang="en-US" sz="18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8C1E59A-1671-D44D-A5D5-9002E4AE8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41" y="0"/>
            <a:ext cx="4018914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15774F-5EE6-174D-A39F-EADD276D329B}"/>
              </a:ext>
            </a:extLst>
          </p:cNvPr>
          <p:cNvSpPr/>
          <p:nvPr/>
        </p:nvSpPr>
        <p:spPr>
          <a:xfrm>
            <a:off x="5303401" y="1751889"/>
            <a:ext cx="3404764" cy="62384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D205C7F-99F6-CE4B-BF48-2B51DF8EAE3F}"/>
              </a:ext>
            </a:extLst>
          </p:cNvPr>
          <p:cNvCxnSpPr>
            <a:cxnSpLocks/>
          </p:cNvCxnSpPr>
          <p:nvPr/>
        </p:nvCxnSpPr>
        <p:spPr>
          <a:xfrm flipV="1">
            <a:off x="4648912" y="2063810"/>
            <a:ext cx="654489" cy="243554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53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07A8C-5AC6-4F48-B213-5585A1A9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B1678A-F2EF-C44E-826C-6FC99ADF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196" y="1144273"/>
            <a:ext cx="3591094" cy="3545497"/>
          </a:xfrm>
        </p:spPr>
        <p:txBody>
          <a:bodyPr>
            <a:noAutofit/>
          </a:bodyPr>
          <a:lstStyle/>
          <a:p>
            <a:r>
              <a:rPr kumimoji="1" lang="en-US" altLang="zh-TW" sz="1800" dirty="0"/>
              <a:t>draw()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Now, we rotate the view direction by the information stored in “</a:t>
            </a:r>
            <a:r>
              <a:rPr kumimoji="1" lang="en-US" altLang="zh-TW" sz="1800" dirty="0" err="1"/>
              <a:t>angleX</a:t>
            </a:r>
            <a:r>
              <a:rPr kumimoji="1" lang="en-US" altLang="zh-TW" sz="1800" dirty="0"/>
              <a:t>” and “</a:t>
            </a:r>
            <a:r>
              <a:rPr kumimoji="1" lang="en-US" altLang="zh-TW" sz="1800" dirty="0" err="1"/>
              <a:t>angleY</a:t>
            </a:r>
            <a:r>
              <a:rPr kumimoji="1" lang="en-US" altLang="zh-TW" sz="1800" dirty="0"/>
              <a:t>”</a:t>
            </a:r>
          </a:p>
          <a:p>
            <a:endParaRPr kumimoji="1" lang="en-US" altLang="zh-TW" sz="1800" dirty="0"/>
          </a:p>
          <a:p>
            <a:r>
              <a:rPr kumimoji="1" lang="en-US" altLang="zh-TW" sz="1800" b="1" dirty="0"/>
              <a:t>Then, use the camera position and the look-at point (camera position + view direction) to set the view matrix </a:t>
            </a:r>
            <a:endParaRPr kumimoji="1" lang="zh-TW" altLang="en-US" sz="1800" b="1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8C1E59A-1671-D44D-A5D5-9002E4AE8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41" y="0"/>
            <a:ext cx="4018914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15774F-5EE6-174D-A39F-EADD276D329B}"/>
              </a:ext>
            </a:extLst>
          </p:cNvPr>
          <p:cNvSpPr/>
          <p:nvPr/>
        </p:nvSpPr>
        <p:spPr>
          <a:xfrm>
            <a:off x="5294856" y="2392824"/>
            <a:ext cx="2951836" cy="62384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D205C7F-99F6-CE4B-BF48-2B51DF8EAE3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663500" y="2704745"/>
            <a:ext cx="631356" cy="78194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53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986C4-2EDF-FA44-B28D-BA841E7F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004F1D-9253-F34E-A0F8-5B2265C7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291991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keydown</a:t>
            </a:r>
            <a:r>
              <a:rPr kumimoji="1" lang="en-US" altLang="zh-TW" sz="2000" dirty="0"/>
              <a:t>()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Add a keyboard event to move the camera position</a:t>
            </a:r>
          </a:p>
          <a:p>
            <a:r>
              <a:rPr kumimoji="1" lang="en-US" altLang="zh-TW" sz="2000" dirty="0"/>
              <a:t>‘w’: move forward along the view direction</a:t>
            </a:r>
          </a:p>
          <a:p>
            <a:r>
              <a:rPr kumimoji="1" lang="en-US" altLang="zh-TW" sz="2000" dirty="0"/>
              <a:t>‘s’: move backward along the view direction</a:t>
            </a:r>
            <a:endParaRPr kumimoji="1" lang="zh-TW" altLang="en-US" sz="2000" dirty="0"/>
          </a:p>
          <a:p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28E6985-551C-A74D-A408-480BD5320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67" y="1116427"/>
            <a:ext cx="4094533" cy="31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A40F9B-77A4-DD47-998F-69473C5E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3148A-A201-A945-A282-B1A51BEFF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Download and run the code</a:t>
            </a:r>
          </a:p>
          <a:p>
            <a:r>
              <a:rPr kumimoji="1" lang="en-US" altLang="zh-TW" sz="2000" dirty="0"/>
              <a:t>Keep moving, do you go out the skybox?</a:t>
            </a:r>
          </a:p>
          <a:p>
            <a:r>
              <a:rPr kumimoji="1" lang="en-US" altLang="zh-TW" sz="2000" dirty="0"/>
              <a:t>We usually want to keep staying in the skybox, how to solve this problem?</a:t>
            </a:r>
            <a:endParaRPr kumimoji="1" lang="zh-TW" altLang="en-US" sz="2000" dirty="0"/>
          </a:p>
        </p:txBody>
      </p:sp>
      <p:pic>
        <p:nvPicPr>
          <p:cNvPr id="9218" name="Picture 2" descr="SOMETHING LIKE V11 (FIX CUBEMAP) • UTK.io">
            <a:extLst>
              <a:ext uri="{FF2B5EF4-FFF2-40B4-BE49-F238E27FC236}">
                <a16:creationId xmlns:a16="http://schemas.microsoft.com/office/drawing/2014/main" id="{D9931C8C-FE2B-9944-B9E4-27046C5B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177" y="2571750"/>
            <a:ext cx="5042019" cy="25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9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C0EA0AE-873D-1941-B13C-97C4272B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38" y="2535362"/>
            <a:ext cx="2638433" cy="24696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015193-3157-7B4B-BF3A-BD89F6A4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8119A-A2C4-5145-9BF5-4388E15F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We should never go out of the skybox</a:t>
            </a:r>
          </a:p>
          <a:p>
            <a:pPr lvl="1"/>
            <a:r>
              <a:rPr kumimoji="1" lang="en-US" altLang="zh-TW" sz="1200" dirty="0"/>
              <a:t>The environment cube supposes to stay at infinite distance</a:t>
            </a:r>
          </a:p>
          <a:p>
            <a:r>
              <a:rPr kumimoji="1" lang="en-US" altLang="zh-TW" sz="1200" dirty="0"/>
              <a:t>Instead of coloring an “real cube”, draw a quad which covers the whole camera view</a:t>
            </a:r>
          </a:p>
          <a:p>
            <a:pPr lvl="1"/>
            <a:r>
              <a:rPr kumimoji="1" lang="en-US" altLang="zh-TW" sz="1200" dirty="0"/>
              <a:t>Put the quad behind all the objects you want to render</a:t>
            </a:r>
          </a:p>
          <a:p>
            <a:pPr lvl="1"/>
            <a:r>
              <a:rPr kumimoji="1" lang="en-US" altLang="zh-TW" sz="1200" dirty="0"/>
              <a:t>Project the cube map to the quad</a:t>
            </a:r>
          </a:p>
          <a:p>
            <a:pPr lvl="2"/>
            <a:r>
              <a:rPr kumimoji="1" lang="en-US" altLang="zh-TW" sz="1100" dirty="0"/>
              <a:t>Only the rotation of the view has impact on this projection (do not consider translation)</a:t>
            </a:r>
          </a:p>
          <a:p>
            <a:pPr lvl="2"/>
            <a:endParaRPr kumimoji="1" lang="en-US" altLang="zh-TW" sz="1100" dirty="0"/>
          </a:p>
          <a:p>
            <a:r>
              <a:rPr kumimoji="1" lang="en-US" altLang="zh-TW" sz="1500" dirty="0"/>
              <a:t>Files</a:t>
            </a:r>
          </a:p>
          <a:p>
            <a:endParaRPr kumimoji="1" lang="zh-TW" altLang="en-US" sz="15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EA8CA0-2B7B-8D40-BC67-B669E72A4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62" y="2991244"/>
            <a:ext cx="1648990" cy="16972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B65292-2582-7A44-8C4B-399B12DB9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38" y="4459442"/>
            <a:ext cx="254161" cy="248176"/>
          </a:xfrm>
          <a:prstGeom prst="rect">
            <a:avLst/>
          </a:prstGeom>
        </p:spPr>
      </p:pic>
      <p:pic>
        <p:nvPicPr>
          <p:cNvPr id="1028" name="Picture 4" descr="Mario | Nintendo | Fandom">
            <a:extLst>
              <a:ext uri="{FF2B5EF4-FFF2-40B4-BE49-F238E27FC236}">
                <a16:creationId xmlns:a16="http://schemas.microsoft.com/office/drawing/2014/main" id="{95F77BB7-09AC-264B-B18C-F351CD71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09" y="4336703"/>
            <a:ext cx="370915" cy="3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5140BE4-89A6-5740-9D37-3164A4FC02AB}"/>
              </a:ext>
            </a:extLst>
          </p:cNvPr>
          <p:cNvCxnSpPr>
            <a:cxnSpLocks/>
          </p:cNvCxnSpPr>
          <p:nvPr/>
        </p:nvCxnSpPr>
        <p:spPr>
          <a:xfrm flipH="1">
            <a:off x="7966635" y="2851494"/>
            <a:ext cx="149412" cy="374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273176-B320-4341-8808-BC3C49DC341B}"/>
              </a:ext>
            </a:extLst>
          </p:cNvPr>
          <p:cNvSpPr txBox="1"/>
          <p:nvPr/>
        </p:nvSpPr>
        <p:spPr>
          <a:xfrm>
            <a:off x="7363252" y="2615444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Part of the cube map (environment)</a:t>
            </a:r>
            <a:endParaRPr kumimoji="1" lang="zh-TW" altLang="en-US" sz="8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22FC193-AAC6-1647-AC0A-61A104EF0455}"/>
              </a:ext>
            </a:extLst>
          </p:cNvPr>
          <p:cNvCxnSpPr>
            <a:cxnSpLocks/>
          </p:cNvCxnSpPr>
          <p:nvPr/>
        </p:nvCxnSpPr>
        <p:spPr>
          <a:xfrm>
            <a:off x="5629870" y="3334871"/>
            <a:ext cx="405201" cy="219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AB4118-0258-7C42-B862-37D0A4E1E08E}"/>
              </a:ext>
            </a:extLst>
          </p:cNvPr>
          <p:cNvSpPr txBox="1"/>
          <p:nvPr/>
        </p:nvSpPr>
        <p:spPr>
          <a:xfrm>
            <a:off x="5078831" y="3139365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dirty="0"/>
              <a:t>The quad</a:t>
            </a:r>
            <a:endParaRPr kumimoji="1"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7203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09354-2C08-BE41-8856-CD4A2034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39B3AA-9A13-4340-98B8-E97E6D583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341088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/>
              <a:t>In main()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r>
              <a:rPr kumimoji="1" lang="en-US" altLang="zh-TW" sz="1600" dirty="0"/>
              <a:t>We define a quad and the coordinate here is in “clip space” </a:t>
            </a:r>
          </a:p>
          <a:p>
            <a:pPr lvl="1"/>
            <a:r>
              <a:rPr kumimoji="1" lang="en-US" altLang="zh-TW" sz="1600" dirty="0"/>
              <a:t>We will NOT transform it in vertex shader</a:t>
            </a:r>
          </a:p>
          <a:p>
            <a:pPr lvl="1"/>
            <a:r>
              <a:rPr kumimoji="1" lang="en-US" altLang="zh-TW" sz="1600" dirty="0"/>
              <a:t>Z of this quad is 1: </a:t>
            </a:r>
          </a:p>
          <a:p>
            <a:pPr lvl="2"/>
            <a:r>
              <a:rPr kumimoji="1" lang="en-US" altLang="zh-TW" sz="1200" dirty="0"/>
              <a:t>we want the quad always behind all objects</a:t>
            </a:r>
          </a:p>
          <a:p>
            <a:pPr lvl="2"/>
            <a:r>
              <a:rPr kumimoji="1" lang="en-US" altLang="zh-TW" sz="1200" dirty="0"/>
              <a:t>Any object with z grater than 1 will be clipped out</a:t>
            </a:r>
            <a:endParaRPr kumimoji="1" lang="zh-TW" altLang="en-US" sz="1200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CAB5657-E23D-3C42-A774-CFA13E0C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22" y="974028"/>
            <a:ext cx="3973378" cy="37629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A683C8-8757-5145-94C2-E95B36CDE4E5}"/>
              </a:ext>
            </a:extLst>
          </p:cNvPr>
          <p:cNvSpPr/>
          <p:nvPr/>
        </p:nvSpPr>
        <p:spPr>
          <a:xfrm>
            <a:off x="5372551" y="1825060"/>
            <a:ext cx="1374884" cy="111536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69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1A91B-2C3F-1C49-8F99-5B2F8077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180E0-84EA-1F47-AB70-D4F26A46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319155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Shaders in </a:t>
            </a:r>
            <a:r>
              <a:rPr kumimoji="1" lang="en-US" altLang="zh-TW" sz="1800" dirty="0" err="1"/>
              <a:t>WebGL.js</a:t>
            </a:r>
            <a:endParaRPr kumimoji="1" lang="en-US" altLang="zh-TW" sz="1800" dirty="0"/>
          </a:p>
          <a:p>
            <a:r>
              <a:rPr kumimoji="1" lang="en-US" altLang="zh-TW" sz="1800" dirty="0"/>
              <a:t>The quad vertices is already in clip space, so we direct assign it to </a:t>
            </a:r>
            <a:r>
              <a:rPr kumimoji="1" lang="en-US" altLang="zh-TW" sz="1800" dirty="0" err="1"/>
              <a:t>gl_Position</a:t>
            </a:r>
            <a:endParaRPr kumimoji="1" lang="en-US" altLang="zh-TW" sz="1800" dirty="0"/>
          </a:p>
          <a:p>
            <a:r>
              <a:rPr kumimoji="1" lang="en-US" altLang="zh-TW" sz="1800" dirty="0"/>
              <a:t>We also pass the quad vertices coordinates to fragment shader</a:t>
            </a:r>
            <a:endParaRPr kumimoji="1" lang="zh-TW" altLang="en-US" sz="18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D93BD20-9F88-5949-A2AD-2CE8B2EA7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91" y="1115824"/>
            <a:ext cx="4091909" cy="2758888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6480D3E4-4249-8642-89CD-CDE12C505878}"/>
              </a:ext>
            </a:extLst>
          </p:cNvPr>
          <p:cNvCxnSpPr>
            <a:cxnSpLocks/>
          </p:cNvCxnSpPr>
          <p:nvPr/>
        </p:nvCxnSpPr>
        <p:spPr>
          <a:xfrm flipV="1">
            <a:off x="4256322" y="1935991"/>
            <a:ext cx="1044807" cy="31356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44040BC-8AB5-1244-8689-EDC7CEB33121}"/>
              </a:ext>
            </a:extLst>
          </p:cNvPr>
          <p:cNvCxnSpPr>
            <a:cxnSpLocks/>
          </p:cNvCxnSpPr>
          <p:nvPr/>
        </p:nvCxnSpPr>
        <p:spPr>
          <a:xfrm flipV="1">
            <a:off x="4256322" y="1798918"/>
            <a:ext cx="1044807" cy="95623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AED078-971F-B64D-9518-99C5BD33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200" dirty="0"/>
              <a:t>Cubic Environment Mapping (</a:t>
            </a:r>
            <a:r>
              <a:rPr kumimoji="1" lang="en-US" altLang="zh-TW" sz="3200" dirty="0" err="1"/>
              <a:t>Cubemap</a:t>
            </a:r>
            <a:r>
              <a:rPr kumimoji="1" lang="en-US" altLang="zh-TW" sz="3200" dirty="0"/>
              <a:t>)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324E7-54C7-D348-8933-829134C04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Applications</a:t>
            </a:r>
          </a:p>
          <a:p>
            <a:pPr lvl="1"/>
            <a:r>
              <a:rPr kumimoji="1" lang="en-US" altLang="zh-TW" sz="2400" b="1" dirty="0"/>
              <a:t>Skybox</a:t>
            </a:r>
          </a:p>
          <a:p>
            <a:pPr lvl="1"/>
            <a:r>
              <a:rPr kumimoji="1" lang="en-US" altLang="zh-TW" sz="2400" dirty="0"/>
              <a:t>Environment refraction</a:t>
            </a:r>
          </a:p>
          <a:p>
            <a:pPr lvl="1"/>
            <a:r>
              <a:rPr kumimoji="1" lang="en-US" altLang="zh-TW" sz="2400" dirty="0"/>
              <a:t>Environment reflection</a:t>
            </a:r>
          </a:p>
          <a:p>
            <a:pPr lvl="1"/>
            <a:r>
              <a:rPr kumimoji="1" lang="en-US" altLang="zh-TW" sz="2400" dirty="0"/>
              <a:t>Dynamic reflection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732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1A91B-2C3F-1C49-8F99-5B2F8077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A9180E0-84EA-1F47-AB70-D4F26A466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936" y="1143000"/>
                <a:ext cx="3319155" cy="354549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1100" dirty="0"/>
                  <a:t>Shaders in </a:t>
                </a:r>
                <a:r>
                  <a:rPr kumimoji="1" lang="en-US" altLang="zh-TW" sz="1100" dirty="0" err="1"/>
                  <a:t>WebGL.js</a:t>
                </a:r>
                <a:endParaRPr kumimoji="1" lang="en-US" altLang="zh-TW" sz="1100" dirty="0"/>
              </a:p>
              <a:p>
                <a:r>
                  <a:rPr kumimoji="1" lang="en-US" altLang="zh-TW" sz="1100" dirty="0"/>
                  <a:t>To project the environment cube map to the quad, we should look up the color from the cube map to color the quad</a:t>
                </a:r>
              </a:p>
              <a:p>
                <a:r>
                  <a:rPr kumimoji="1" lang="en-US" altLang="zh-TW" sz="1100" dirty="0"/>
                  <a:t>This look-up behavior depends on which direction the user is looking at (about the view matrix)</a:t>
                </a:r>
              </a:p>
              <a:p>
                <a:r>
                  <a:rPr kumimoji="1" lang="en-US" altLang="zh-TW" sz="1100" dirty="0"/>
                  <a:t>We only know the coordinates on the quad (</a:t>
                </a:r>
                <a:r>
                  <a:rPr kumimoji="1" lang="en-US" altLang="zh-TW" sz="1100" dirty="0" err="1"/>
                  <a:t>v_Position</a:t>
                </a:r>
                <a:r>
                  <a:rPr kumimoji="1" lang="en-US" altLang="zh-TW" sz="1100" dirty="0"/>
                  <a:t>) and the coordinate is defined in the clip space</a:t>
                </a:r>
              </a:p>
              <a:p>
                <a:r>
                  <a:rPr kumimoji="1" lang="en-US" altLang="zh-TW" sz="1100" dirty="0"/>
                  <a:t>To look up the color from the cube map, we need the direction vector defined in world space (of course, environment is in the world space)</a:t>
                </a:r>
              </a:p>
              <a:p>
                <a:r>
                  <a:rPr kumimoji="1" lang="en-US" altLang="zh-TW" sz="1100" dirty="0"/>
                  <a:t>We know: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𝑐𝑙𝑖𝑝</m:t>
                        </m:r>
                      </m:sub>
                    </m:sSub>
                    <m:r>
                      <a:rPr kumimoji="1" lang="en-US" altLang="zh-TW" sz="1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sub>
                    </m:sSub>
                    <m:r>
                      <a:rPr kumimoji="1" lang="en-US" altLang="zh-TW" sz="11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  <m:r>
                      <a:rPr kumimoji="1" lang="en-US" altLang="zh-TW" sz="11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100" b="0" i="1" smtClean="0">
                            <a:latin typeface="Cambria Math" panose="02040503050406030204" pitchFamily="18" charset="0"/>
                          </a:rPr>
                          <m:t>𝑤𝑜𝑟𝑙𝑑</m:t>
                        </m:r>
                      </m:sub>
                    </m:sSub>
                  </m:oMath>
                </a14:m>
                <a:endParaRPr kumimoji="1" lang="en-US" altLang="zh-TW" sz="1100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  <m:t>𝑝𝑟𝑜𝑗</m:t>
                                </m:r>
                              </m:sub>
                            </m:sSub>
                            <m:r>
                              <a:rPr kumimoji="1" lang="en-US" altLang="zh-TW" sz="11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TW" sz="1100" i="1">
                                    <a:latin typeface="Cambria Math" panose="02040503050406030204" pitchFamily="18" charset="0"/>
                                  </a:rPr>
                                  <m:t>𝑣𝑖𝑒𝑤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TW" sz="1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1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100" i="1">
                            <a:latin typeface="Cambria Math" panose="02040503050406030204" pitchFamily="18" charset="0"/>
                          </a:rPr>
                          <m:t>𝑐𝑙𝑖𝑝</m:t>
                        </m:r>
                      </m:sub>
                    </m:sSub>
                    <m:r>
                      <a:rPr kumimoji="1" lang="en-US" altLang="zh-TW" sz="1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sz="1100" i="1">
                            <a:latin typeface="Cambria Math" panose="02040503050406030204" pitchFamily="18" charset="0"/>
                          </a:rPr>
                          <m:t>𝑤𝑜𝑟𝑙𝑑</m:t>
                        </m:r>
                      </m:sub>
                    </m:sSub>
                  </m:oMath>
                </a14:m>
                <a:endParaRPr kumimoji="1" lang="en-US" altLang="zh-TW" sz="1100" dirty="0"/>
              </a:p>
              <a:p>
                <a:pPr lvl="1"/>
                <a:endParaRPr kumimoji="1" lang="zh-TW" altLang="en-US" sz="11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A9180E0-84EA-1F47-AB70-D4F26A466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936" y="1143000"/>
                <a:ext cx="3319155" cy="35454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D93BD20-9F88-5949-A2AD-2CE8B2EA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91" y="1115824"/>
            <a:ext cx="4091909" cy="2758888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44040BC-8AB5-1244-8689-EDC7CEB33121}"/>
              </a:ext>
            </a:extLst>
          </p:cNvPr>
          <p:cNvCxnSpPr>
            <a:cxnSpLocks/>
          </p:cNvCxnSpPr>
          <p:nvPr/>
        </p:nvCxnSpPr>
        <p:spPr>
          <a:xfrm flipV="1">
            <a:off x="4685553" y="3412566"/>
            <a:ext cx="657412" cy="61511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492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A00EB-493C-E046-8B96-C4B41D00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736251-7EFA-3B47-A224-53CD6FD12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937" y="1143000"/>
                <a:ext cx="3322460" cy="354549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1600" dirty="0"/>
                  <a:t>draw() in </a:t>
                </a:r>
                <a:r>
                  <a:rPr kumimoji="1" lang="en-US" altLang="zh-TW" sz="1600" dirty="0" err="1"/>
                  <a:t>WebGL.js</a:t>
                </a:r>
                <a:endParaRPr kumimoji="1" lang="en-US" altLang="zh-TW" sz="1600" dirty="0"/>
              </a:p>
              <a:p>
                <a:r>
                  <a:rPr kumimoji="1" lang="en-US" altLang="zh-TW" sz="1600" dirty="0"/>
                  <a:t>Prepare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𝑝𝑟𝑜𝑗</m:t>
                                </m:r>
                              </m:sub>
                            </m:sSub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𝑣𝑖𝑒𝑤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TW" sz="1600" dirty="0"/>
                  <a:t> and pass it into the shader</a:t>
                </a:r>
              </a:p>
              <a:p>
                <a:pPr lvl="1"/>
                <a:endParaRPr kumimoji="1" lang="zh-TW" altLang="en-US" sz="16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736251-7EFA-3B47-A224-53CD6FD12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937" y="1143000"/>
                <a:ext cx="3322460" cy="3545497"/>
              </a:xfrm>
              <a:blipFill>
                <a:blip r:embed="rId2"/>
                <a:stretch>
                  <a:fillRect l="-763" t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CE129EC7-7608-DB40-AFAA-13103851C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72" y="455002"/>
            <a:ext cx="4088603" cy="4688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02B070-587E-6540-BE22-3BEA11600B99}"/>
              </a:ext>
            </a:extLst>
          </p:cNvPr>
          <p:cNvSpPr/>
          <p:nvPr/>
        </p:nvSpPr>
        <p:spPr>
          <a:xfrm>
            <a:off x="5193257" y="1968495"/>
            <a:ext cx="3368182" cy="17309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B83E4B-C6F3-504D-B67F-E07ADE51D9B7}"/>
              </a:ext>
            </a:extLst>
          </p:cNvPr>
          <p:cNvSpPr/>
          <p:nvPr/>
        </p:nvSpPr>
        <p:spPr>
          <a:xfrm>
            <a:off x="5235389" y="3514164"/>
            <a:ext cx="2498310" cy="1505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1D90FE-469E-CA43-B99E-7E0237963B2F}"/>
              </a:ext>
            </a:extLst>
          </p:cNvPr>
          <p:cNvSpPr/>
          <p:nvPr/>
        </p:nvSpPr>
        <p:spPr>
          <a:xfrm>
            <a:off x="5217308" y="4144682"/>
            <a:ext cx="3466504" cy="24204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B2EE8-9685-4642-B4E5-11AECFE769BA}"/>
              </a:ext>
            </a:extLst>
          </p:cNvPr>
          <p:cNvSpPr/>
          <p:nvPr/>
        </p:nvSpPr>
        <p:spPr>
          <a:xfrm>
            <a:off x="5889958" y="2132131"/>
            <a:ext cx="743925" cy="15055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6C975C-E7F0-AE4A-9B33-8143137D05DF}"/>
              </a:ext>
            </a:extLst>
          </p:cNvPr>
          <p:cNvSpPr/>
          <p:nvPr/>
        </p:nvSpPr>
        <p:spPr>
          <a:xfrm>
            <a:off x="6355772" y="2382997"/>
            <a:ext cx="385687" cy="15055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303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A00EB-493C-E046-8B96-C4B41D00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736251-7EFA-3B47-A224-53CD6FD12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937" y="1143000"/>
                <a:ext cx="3322460" cy="354549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TW" sz="1400" dirty="0"/>
                  <a:t>draw() in </a:t>
                </a:r>
                <a:r>
                  <a:rPr kumimoji="1" lang="en-US" altLang="zh-TW" sz="1400" dirty="0" err="1"/>
                  <a:t>WebGL.js</a:t>
                </a:r>
                <a:endParaRPr kumimoji="1" lang="en-US" altLang="zh-TW" sz="1400" dirty="0"/>
              </a:p>
              <a:p>
                <a:r>
                  <a:rPr kumimoji="1" lang="en-US" altLang="zh-TW" sz="1400" dirty="0"/>
                  <a:t>Although the player (camera) can move, we want to ignore the camera translation when draw the environment</a:t>
                </a:r>
              </a:p>
              <a:p>
                <a:pPr lvl="1"/>
                <a:r>
                  <a:rPr kumimoji="1" lang="en-US" altLang="zh-TW" sz="1400" dirty="0"/>
                  <a:t>We assume the environment cube is at the infinite distance. </a:t>
                </a:r>
              </a:p>
              <a:p>
                <a:pPr lvl="1"/>
                <a:r>
                  <a:rPr kumimoji="1" lang="en-US" altLang="zh-TW" sz="1400" dirty="0"/>
                  <a:t>The local camera move (translation) will not affect what the camera can see about the environment</a:t>
                </a:r>
              </a:p>
              <a:p>
                <a:r>
                  <a:rPr kumimoji="1" lang="en-US" altLang="zh-TW" sz="1400" dirty="0"/>
                  <a:t>We ignore the view translation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5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1" lang="en-US" altLang="zh-TW" sz="500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TW" sz="1400" dirty="0"/>
                  <a:t>)to 0 </a:t>
                </a:r>
              </a:p>
              <a:p>
                <a:pPr lvl="1"/>
                <a:r>
                  <a:rPr kumimoji="1" lang="en-US" altLang="zh-TW" sz="14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kumimoji="1" lang="en-US" altLang="zh-TW" sz="1400" dirty="0"/>
                  <a:t> in view matrix are responsible for camera translation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736251-7EFA-3B47-A224-53CD6FD12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937" y="1143000"/>
                <a:ext cx="3322460" cy="3545497"/>
              </a:xfrm>
              <a:blipFill>
                <a:blip r:embed="rId2"/>
                <a:stretch>
                  <a:fillRect l="-382" t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CE129EC7-7608-DB40-AFAA-13103851C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72" y="455002"/>
            <a:ext cx="4088603" cy="4688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02B070-587E-6540-BE22-3BEA11600B99}"/>
              </a:ext>
            </a:extLst>
          </p:cNvPr>
          <p:cNvSpPr/>
          <p:nvPr/>
        </p:nvSpPr>
        <p:spPr>
          <a:xfrm>
            <a:off x="5193257" y="1968495"/>
            <a:ext cx="3368182" cy="17309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5334C0-3F5E-6F4C-9E25-FDF41D85F7A2}"/>
              </a:ext>
            </a:extLst>
          </p:cNvPr>
          <p:cNvSpPr/>
          <p:nvPr/>
        </p:nvSpPr>
        <p:spPr>
          <a:xfrm>
            <a:off x="5244057" y="3006023"/>
            <a:ext cx="3138368" cy="3826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547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A00EB-493C-E046-8B96-C4B41D00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(Ex10-3)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736251-7EFA-3B47-A224-53CD6FD12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322460" cy="3545497"/>
          </a:xfrm>
        </p:spPr>
        <p:txBody>
          <a:bodyPr>
            <a:normAutofit/>
          </a:bodyPr>
          <a:lstStyle/>
          <a:p>
            <a:r>
              <a:rPr kumimoji="1" lang="en-US" altLang="zh-TW" sz="1200" dirty="0"/>
              <a:t>draw() in </a:t>
            </a:r>
            <a:r>
              <a:rPr kumimoji="1" lang="en-US" altLang="zh-TW" sz="1200" dirty="0" err="1"/>
              <a:t>WebGL.js</a:t>
            </a:r>
            <a:endParaRPr kumimoji="1" lang="en-US" altLang="zh-TW" sz="1200" dirty="0"/>
          </a:p>
          <a:p>
            <a:r>
              <a:rPr kumimoji="1" lang="en-US" altLang="zh-TW" sz="1200" dirty="0" err="1"/>
              <a:t>gl.depthFunc</a:t>
            </a:r>
            <a:r>
              <a:rPr kumimoji="1" lang="en-US" altLang="zh-TW" sz="1200" dirty="0"/>
              <a:t>()</a:t>
            </a:r>
          </a:p>
          <a:p>
            <a:pPr lvl="1"/>
            <a:r>
              <a:rPr kumimoji="1" lang="en-US" altLang="zh-TW" sz="1200" dirty="0"/>
              <a:t>Set what z value is possible to pass the depth buffer (in depth test)</a:t>
            </a:r>
          </a:p>
          <a:p>
            <a:pPr lvl="1"/>
            <a:r>
              <a:rPr kumimoji="1" lang="en-US" altLang="zh-TW" sz="1200" dirty="0"/>
              <a:t>By default, it is </a:t>
            </a:r>
            <a:r>
              <a:rPr kumimoji="1" lang="en-US" altLang="zh-TW" sz="1200" dirty="0" err="1"/>
              <a:t>gl.depthFunc</a:t>
            </a:r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gl.LESS</a:t>
            </a:r>
            <a:r>
              <a:rPr kumimoji="1" lang="en-US" altLang="zh-TW" sz="1200" dirty="0"/>
              <a:t>), the value is smaller than current buffer value is possible to pass</a:t>
            </a:r>
          </a:p>
          <a:p>
            <a:pPr lvl="1"/>
            <a:r>
              <a:rPr kumimoji="1" lang="en-US" altLang="zh-TW" sz="1200" dirty="0"/>
              <a:t>We set the z of the quad at 1 and we want it is possible to pass the depth test. (the initial depth buffer value is 1)</a:t>
            </a:r>
          </a:p>
          <a:p>
            <a:pPr lvl="2"/>
            <a:r>
              <a:rPr kumimoji="1" lang="en-US" altLang="zh-TW" sz="800" dirty="0" err="1"/>
              <a:t>gl.depthFunc</a:t>
            </a:r>
            <a:r>
              <a:rPr kumimoji="1" lang="en-US" altLang="zh-TW" sz="800" dirty="0"/>
              <a:t>(</a:t>
            </a:r>
            <a:r>
              <a:rPr kumimoji="1" lang="en-US" altLang="zh-TW" sz="800" dirty="0" err="1"/>
              <a:t>gl.LEQUAL</a:t>
            </a:r>
            <a:r>
              <a:rPr kumimoji="1" lang="en-US" altLang="zh-TW" sz="800" dirty="0"/>
              <a:t>): less ang equal</a:t>
            </a:r>
          </a:p>
          <a:p>
            <a:pPr lvl="1"/>
            <a:r>
              <a:rPr kumimoji="1" lang="en-US" altLang="zh-TW" sz="1200" dirty="0">
                <a:hlinkClick r:id="rId2"/>
              </a:rPr>
              <a:t>https://developer.mozilla.org/en-US/docs/Web/API/WebGLRenderingContext/depthFunc</a:t>
            </a:r>
            <a:r>
              <a:rPr kumimoji="1" lang="en-US" altLang="zh-TW" sz="1200" dirty="0"/>
              <a:t> </a:t>
            </a:r>
          </a:p>
          <a:p>
            <a:pPr marL="457200" lvl="1" indent="0">
              <a:buNone/>
            </a:pPr>
            <a:endParaRPr kumimoji="1" lang="en-US" altLang="zh-TW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129EC7-7608-DB40-AFAA-13103851C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72" y="455002"/>
            <a:ext cx="4088603" cy="4688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02B070-587E-6540-BE22-3BEA11600B99}"/>
              </a:ext>
            </a:extLst>
          </p:cNvPr>
          <p:cNvSpPr/>
          <p:nvPr/>
        </p:nvSpPr>
        <p:spPr>
          <a:xfrm>
            <a:off x="5195901" y="4016189"/>
            <a:ext cx="1396146" cy="13745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49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121FD-6CEB-5242-88DF-A7E3930A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EFD40D-8967-B446-BD7F-431A60C6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TW" dirty="0"/>
              <a:t>Download and run Ex10-3</a:t>
            </a:r>
          </a:p>
          <a:p>
            <a:r>
              <a:rPr kumimoji="1" lang="en-US" altLang="zh-TW" dirty="0"/>
              <a:t>It looks like you never move, when you press “w” and “s”. However, you move.</a:t>
            </a:r>
          </a:p>
          <a:p>
            <a:r>
              <a:rPr kumimoji="1" lang="en-US" altLang="zh-TW" dirty="0"/>
              <a:t>I use </a:t>
            </a:r>
            <a:r>
              <a:rPr kumimoji="1" lang="en-US" altLang="zh-TW" dirty="0" err="1"/>
              <a:t>console.log</a:t>
            </a:r>
            <a:r>
              <a:rPr kumimoji="1" lang="en-US" altLang="zh-TW" dirty="0"/>
              <a:t>() to output the camera position (x, y, z in world space) in console when you press “w” or “s”. You can check.</a:t>
            </a:r>
          </a:p>
          <a:p>
            <a:r>
              <a:rPr kumimoji="1" lang="en-US" altLang="zh-TW" dirty="0"/>
              <a:t>Think why you don’t see any change even if the camera move?</a:t>
            </a:r>
          </a:p>
          <a:p>
            <a:r>
              <a:rPr kumimoji="1" lang="en-US" altLang="zh-TW" dirty="0"/>
              <a:t>And, is this what we want?</a:t>
            </a:r>
          </a:p>
          <a:p>
            <a:pPr lvl="1"/>
            <a:r>
              <a:rPr kumimoji="1" lang="en-US" altLang="zh-TW" dirty="0"/>
              <a:t>The answer is YES. </a:t>
            </a:r>
          </a:p>
          <a:p>
            <a:pPr lvl="1"/>
            <a:r>
              <a:rPr kumimoji="1" lang="en-US" altLang="zh-TW" dirty="0"/>
              <a:t>The environment you can see should not change if you only move forward or backward (no camera rotation) because the environment background suppose to stay at infinite distance</a:t>
            </a:r>
          </a:p>
          <a:p>
            <a:pPr lvl="1"/>
            <a:r>
              <a:rPr kumimoji="1" lang="en-US" altLang="zh-TW" dirty="0"/>
              <a:t>If you add objects around you, you will realize you actually move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69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6D53A-26E7-2942-95DC-12C4ACE4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Skybox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EDFECF-46C8-9942-B3B8-BFDAE88E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background comes from cube map images</a:t>
            </a:r>
            <a:endParaRPr kumimoji="1" lang="zh-TW" altLang="en-US" dirty="0"/>
          </a:p>
        </p:txBody>
      </p:sp>
      <p:pic>
        <p:nvPicPr>
          <p:cNvPr id="5" name="圖片 4" descr="一張含有 水, 室外, 船, 大自然 的圖片&#10;&#10;自動產生的描述">
            <a:extLst>
              <a:ext uri="{FF2B5EF4-FFF2-40B4-BE49-F238E27FC236}">
                <a16:creationId xmlns:a16="http://schemas.microsoft.com/office/drawing/2014/main" id="{AED780F3-53C7-9348-8467-D0D8BE963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17" y="2293536"/>
            <a:ext cx="3494875" cy="258164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CD3E83-A082-174F-A26A-A8F2AF75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470" y="2212004"/>
            <a:ext cx="2983595" cy="274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7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E4FED-29E1-E04A-A872-63C295F8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Environment Refraction</a:t>
            </a:r>
            <a:endParaRPr kumimoji="1" lang="zh-TW" altLang="en-US" dirty="0"/>
          </a:p>
        </p:txBody>
      </p:sp>
      <p:pic>
        <p:nvPicPr>
          <p:cNvPr id="2050" name="Picture 2" descr="Glass and Transparent Surfaces in Lightwave Tutorial 1 © Copyright Robin  Wood">
            <a:extLst>
              <a:ext uri="{FF2B5EF4-FFF2-40B4-BE49-F238E27FC236}">
                <a16:creationId xmlns:a16="http://schemas.microsoft.com/office/drawing/2014/main" id="{DBFDDEDD-B326-364F-97E9-0FDF2C10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7" y="1880075"/>
            <a:ext cx="3198409" cy="22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 OpenGL. Lesson 4.6 - Cubic Cards / Sudo Null IT News">
            <a:extLst>
              <a:ext uri="{FF2B5EF4-FFF2-40B4-BE49-F238E27FC236}">
                <a16:creationId xmlns:a16="http://schemas.microsoft.com/office/drawing/2014/main" id="{3B61067D-E76B-1B44-B369-E7326169F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7"/>
          <a:stretch/>
        </p:blipFill>
        <p:spPr bwMode="auto">
          <a:xfrm>
            <a:off x="1913805" y="1350494"/>
            <a:ext cx="3290583" cy="32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5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0FA22-854A-BF44-BFCF-A851E56C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Environment Reflection</a:t>
            </a:r>
            <a:endParaRPr kumimoji="1" lang="zh-TW" altLang="en-US" dirty="0"/>
          </a:p>
        </p:txBody>
      </p:sp>
      <p:pic>
        <p:nvPicPr>
          <p:cNvPr id="3076" name="Picture 4" descr="Image of a cube reflecting a skybox via cubemaps via environment mapping.">
            <a:extLst>
              <a:ext uri="{FF2B5EF4-FFF2-40B4-BE49-F238E27FC236}">
                <a16:creationId xmlns:a16="http://schemas.microsoft.com/office/drawing/2014/main" id="{2E08482F-6472-A74C-8EEB-53807EF17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1"/>
          <a:stretch/>
        </p:blipFill>
        <p:spPr bwMode="auto">
          <a:xfrm>
            <a:off x="1666468" y="1647700"/>
            <a:ext cx="3837024" cy="28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of a Backpack model reflecting a skybox via cubemaps via environment mapping.">
            <a:extLst>
              <a:ext uri="{FF2B5EF4-FFF2-40B4-BE49-F238E27FC236}">
                <a16:creationId xmlns:a16="http://schemas.microsoft.com/office/drawing/2014/main" id="{7FC0D10F-74C1-1A4A-9F3D-681E90BA7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1"/>
          <a:stretch/>
        </p:blipFill>
        <p:spPr bwMode="auto">
          <a:xfrm>
            <a:off x="5878756" y="1647700"/>
            <a:ext cx="2992964" cy="28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1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054E1-A7CD-0447-BDDE-EF9D81D1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Dynamic Reflection</a:t>
            </a:r>
            <a:endParaRPr kumimoji="1" lang="zh-TW" altLang="en-US" dirty="0"/>
          </a:p>
        </p:txBody>
      </p:sp>
      <p:pic>
        <p:nvPicPr>
          <p:cNvPr id="4098" name="Picture 2" descr="RichardsSoftware.net - Dynamic Environmental Reflections in Direct3D 11 and  C#">
            <a:extLst>
              <a:ext uri="{FF2B5EF4-FFF2-40B4-BE49-F238E27FC236}">
                <a16:creationId xmlns:a16="http://schemas.microsoft.com/office/drawing/2014/main" id="{9ED75303-95E8-7D4E-8886-2AB384EB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5190" r="2447" b="3329"/>
          <a:stretch/>
        </p:blipFill>
        <p:spPr bwMode="auto">
          <a:xfrm>
            <a:off x="2696197" y="1021810"/>
            <a:ext cx="5217209" cy="394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91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63004-8FD9-094D-920B-4979CBD6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Skybox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744B7-2516-9846-9BBA-F8039394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1800" dirty="0"/>
              <a:t>A large cube that encompass the entire scene</a:t>
            </a:r>
          </a:p>
          <a:p>
            <a:r>
              <a:rPr kumimoji="1" lang="en-US" altLang="zh-TW" sz="1800" dirty="0"/>
              <a:t>Contains 6 images of a surrounding environment</a:t>
            </a:r>
          </a:p>
          <a:p>
            <a:r>
              <a:rPr kumimoji="1" lang="en-US" altLang="zh-TW" sz="1800" dirty="0"/>
              <a:t>Let users/players the illusion that the environment he is in is much larger than it is</a:t>
            </a:r>
          </a:p>
          <a:p>
            <a:r>
              <a:rPr kumimoji="1" lang="en-US" altLang="zh-TW" sz="1800" dirty="0"/>
              <a:t>Examples of skybox in video games: mountains, clouds or sky</a:t>
            </a:r>
            <a:endParaRPr kumimoji="1" lang="zh-TW" altLang="en-US" sz="1800" dirty="0"/>
          </a:p>
        </p:txBody>
      </p:sp>
      <p:pic>
        <p:nvPicPr>
          <p:cNvPr id="5122" name="Picture 2" descr="Image of morrowind with a skybox">
            <a:extLst>
              <a:ext uri="{FF2B5EF4-FFF2-40B4-BE49-F238E27FC236}">
                <a16:creationId xmlns:a16="http://schemas.microsoft.com/office/drawing/2014/main" id="{AEC22C2E-3255-BC42-B9E8-2F046F0F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19" y="2751459"/>
            <a:ext cx="3768205" cy="235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4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72589-1951-C44E-9EEA-3844AB1F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Cubemap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FDE4A-03A5-E642-B09B-8ADC4324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The </a:t>
            </a:r>
            <a:r>
              <a:rPr kumimoji="1" lang="en-US" altLang="zh-TW" sz="2400" dirty="0" err="1"/>
              <a:t>skypbox</a:t>
            </a:r>
            <a:r>
              <a:rPr kumimoji="1" lang="en-US" altLang="zh-TW" sz="2400" dirty="0"/>
              <a:t> comes from a </a:t>
            </a:r>
            <a:r>
              <a:rPr kumimoji="1" lang="en-US" altLang="zh-TW" sz="2400" dirty="0" err="1"/>
              <a:t>cubemap</a:t>
            </a:r>
            <a:endParaRPr kumimoji="1" lang="en-US" altLang="zh-TW" sz="2400" dirty="0"/>
          </a:p>
          <a:p>
            <a:r>
              <a:rPr kumimoji="1" lang="en-US" altLang="zh-TW" sz="2400" dirty="0" err="1"/>
              <a:t>Cubemap</a:t>
            </a:r>
            <a:r>
              <a:rPr kumimoji="1" lang="en-US" altLang="zh-TW" sz="2400" dirty="0"/>
              <a:t> consists of 6 images</a:t>
            </a:r>
          </a:p>
          <a:p>
            <a:r>
              <a:rPr kumimoji="1" lang="en-US" altLang="zh-TW" sz="2400" dirty="0"/>
              <a:t>Load the images and use them to render the background</a:t>
            </a:r>
            <a:endParaRPr kumimoji="1" lang="zh-TW" altLang="en-US" sz="2400" dirty="0"/>
          </a:p>
        </p:txBody>
      </p:sp>
      <p:pic>
        <p:nvPicPr>
          <p:cNvPr id="6146" name="Picture 2" descr="Image of a skybox for a cubemap in OpenGL">
            <a:extLst>
              <a:ext uri="{FF2B5EF4-FFF2-40B4-BE49-F238E27FC236}">
                <a16:creationId xmlns:a16="http://schemas.microsoft.com/office/drawing/2014/main" id="{8605640C-FBBB-C94B-97C6-BAF245A5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011" y="2430745"/>
            <a:ext cx="3617006" cy="271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00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Microsoft Macintosh PowerPoint</Application>
  <PresentationFormat>如螢幕大小 (16:9)</PresentationFormat>
  <Paragraphs>193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Cubemap</vt:lpstr>
      <vt:lpstr>Cubic Environment Mapping (Cubemap)</vt:lpstr>
      <vt:lpstr>Cubic Environment Mapping (Cubemap)</vt:lpstr>
      <vt:lpstr>Skybox</vt:lpstr>
      <vt:lpstr>Environment Refraction</vt:lpstr>
      <vt:lpstr>Environment Reflection</vt:lpstr>
      <vt:lpstr>Dynamic Reflection</vt:lpstr>
      <vt:lpstr>Skybox</vt:lpstr>
      <vt:lpstr>Cubemap</vt:lpstr>
      <vt:lpstr>Cubemap</vt:lpstr>
      <vt:lpstr>Example (Ex10-1)</vt:lpstr>
      <vt:lpstr>Example (Ex10-1)</vt:lpstr>
      <vt:lpstr>Example (Ex10-1)</vt:lpstr>
      <vt:lpstr>Example (Ex10-1)</vt:lpstr>
      <vt:lpstr>Example (Ex10-1)</vt:lpstr>
      <vt:lpstr>Example (Ex10-1)</vt:lpstr>
      <vt:lpstr>Example (Ex10-1)</vt:lpstr>
      <vt:lpstr>Example (Ex10-1)</vt:lpstr>
      <vt:lpstr>Example (Ex10-1)</vt:lpstr>
      <vt:lpstr>Try and Think (5mins)</vt:lpstr>
      <vt:lpstr>Example (Ex10-2)</vt:lpstr>
      <vt:lpstr>Example (Ex10-2)</vt:lpstr>
      <vt:lpstr>Example (Ex10-2)</vt:lpstr>
      <vt:lpstr>Example (Ex10-2)</vt:lpstr>
      <vt:lpstr>Example (Ex10-2)</vt:lpstr>
      <vt:lpstr>Try and Think (5mins)</vt:lpstr>
      <vt:lpstr>Example (Ex10-3)</vt:lpstr>
      <vt:lpstr>Example (Ex10-3)</vt:lpstr>
      <vt:lpstr>Example (Ex10-3)</vt:lpstr>
      <vt:lpstr>Example (Ex10-3)</vt:lpstr>
      <vt:lpstr>Example (Ex10-3)</vt:lpstr>
      <vt:lpstr>Example (Ex10-3)</vt:lpstr>
      <vt:lpstr>Example (Ex10-3)</vt:lpstr>
      <vt:lpstr>Try and Think (5mins)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2021-11-30T05:30:51Z</dcterms:modified>
</cp:coreProperties>
</file>